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82d13db9fb_0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82d13db9fb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74e9c00b56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74e9c00b56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74e9c00b56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74e9c00b56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g83a3dc8fe7_0_3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83a3dc8fe7_0_3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Introduce template with table for analysis.</a:t>
            </a:r>
            <a:endParaRPr>
              <a:solidFill>
                <a:srgbClr val="008000"/>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Clarify expectations for column 1: find examples of each social determinant in case study- 10 minutes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83a3dc8fe7_0_3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83a3dc8fe7_0_3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Encourage students to move to the next activity in which students will critically reflect on their individual lives to identify examples of social determinants.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777565df74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g777565df74_0_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Introduce group self assessment of roles and participation 10 min</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74e9c00b56_2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6" name="Google Shape;146;g74e9c00b56_2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solidFill>
                  <a:srgbClr val="38761D"/>
                </a:solidFill>
              </a:rPr>
              <a:t>Do one evaluation together under the camera to explain how the allocation of points works.</a:t>
            </a:r>
            <a:endParaRPr>
              <a:solidFill>
                <a:srgbClr val="38761D"/>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777565df7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g777565df74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777565df74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777565df74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8000"/>
                </a:solidFill>
                <a:latin typeface="Times New Roman"/>
                <a:ea typeface="Times New Roman"/>
                <a:cs typeface="Times New Roman"/>
                <a:sym typeface="Times New Roman"/>
              </a:rPr>
              <a:t>Hand out group role cards with description and sentences starters;  5 min</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838d8c35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838d8c35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g82d13db9fb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82d13db9fb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83a3dc8fe7_0_3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83a3dc8fe7_0_3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40 seconds of video only.</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83a3dc8fe7_0_3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83a3dc8fe7_0_3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Teacher or volunteer reads Case Study out loud</a:t>
            </a:r>
            <a:endParaRPr/>
          </a:p>
          <a:p>
            <a:pPr indent="0" lvl="0" marL="0" rtl="0" algn="l">
              <a:spcBef>
                <a:spcPts val="0"/>
              </a:spcBef>
              <a:spcAft>
                <a:spcPts val="0"/>
              </a:spcAft>
              <a:buNone/>
            </a:pPr>
            <a:r>
              <a:rPr lang="en"/>
              <a:t>Pass out Case Study worksheet (table)</a:t>
            </a:r>
            <a:endParaRPr/>
          </a:p>
          <a:p>
            <a:pPr indent="0" lvl="0" marL="0" rtl="0" algn="l">
              <a:spcBef>
                <a:spcPts val="0"/>
              </a:spcBef>
              <a:spcAft>
                <a:spcPts val="0"/>
              </a:spcAft>
              <a:buNone/>
            </a:pPr>
            <a:r>
              <a:rPr lang="en"/>
              <a:t>___min.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g74e9c00b56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74e9c00b56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Discuss words with students; if needed, students enter definition in table on worksheet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74e9c00b56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74e9c00b56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During share-out, teacher enters class summary sentence.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rtl="0" algn="l">
              <a:spcBef>
                <a:spcPts val="0"/>
              </a:spcBef>
              <a:spcAft>
                <a:spcPts val="0"/>
              </a:spcAft>
              <a:buClr>
                <a:srgbClr val="FEF7F0"/>
              </a:buClr>
              <a:buSzPts val="1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2" name="Google Shape;52;p13"/>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lvl1pPr indent="-312039" lvl="0" marL="457200" rtl="0" algn="l">
              <a:spcBef>
                <a:spcPts val="600"/>
              </a:spcBef>
              <a:spcAft>
                <a:spcPts val="0"/>
              </a:spcAft>
              <a:buSzPts val="1314"/>
              <a:buChar char="●"/>
              <a:defRPr/>
            </a:lvl1pPr>
            <a:lvl2pPr indent="-320040" lvl="1" marL="914400" rtl="0" algn="l">
              <a:spcBef>
                <a:spcPts val="1600"/>
              </a:spcBef>
              <a:spcAft>
                <a:spcPts val="0"/>
              </a:spcAft>
              <a:buSzPts val="1440"/>
              <a:buChar char="○"/>
              <a:defRPr/>
            </a:lvl2pPr>
            <a:lvl3pPr indent="-297180" lvl="2" marL="1371600" rtl="0" algn="l">
              <a:spcBef>
                <a:spcPts val="1600"/>
              </a:spcBef>
              <a:spcAft>
                <a:spcPts val="0"/>
              </a:spcAft>
              <a:buSzPts val="1080"/>
              <a:buChar char="■"/>
              <a:defRPr/>
            </a:lvl3pPr>
            <a:lvl4pPr indent="-320039" lvl="3" marL="1828800" rtl="0" algn="l">
              <a:spcBef>
                <a:spcPts val="1600"/>
              </a:spcBef>
              <a:spcAft>
                <a:spcPts val="0"/>
              </a:spcAft>
              <a:buSzPts val="1440"/>
              <a:buChar char="●"/>
              <a:defRPr/>
            </a:lvl4pPr>
            <a:lvl5pPr indent="-308610" lvl="4" marL="2286000" rtl="0" algn="l">
              <a:spcBef>
                <a:spcPts val="1600"/>
              </a:spcBef>
              <a:spcAft>
                <a:spcPts val="0"/>
              </a:spcAft>
              <a:buSzPts val="1260"/>
              <a:buChar char="○"/>
              <a:defRPr/>
            </a:lvl5pPr>
            <a:lvl6pPr indent="-320039" lvl="5" marL="2743200" rtl="0" algn="l">
              <a:spcBef>
                <a:spcPts val="1600"/>
              </a:spcBef>
              <a:spcAft>
                <a:spcPts val="0"/>
              </a:spcAft>
              <a:buSzPts val="1440"/>
              <a:buChar char="■"/>
              <a:defRPr/>
            </a:lvl6pPr>
            <a:lvl7pPr indent="-320039" lvl="6" marL="3200400" rtl="0" algn="l">
              <a:spcBef>
                <a:spcPts val="1600"/>
              </a:spcBef>
              <a:spcAft>
                <a:spcPts val="0"/>
              </a:spcAft>
              <a:buSzPts val="1440"/>
              <a:buChar char="●"/>
              <a:defRPr/>
            </a:lvl7pPr>
            <a:lvl8pPr indent="-342900" lvl="7" marL="3657600" rtl="0" algn="l">
              <a:spcBef>
                <a:spcPts val="1600"/>
              </a:spcBef>
              <a:spcAft>
                <a:spcPts val="0"/>
              </a:spcAft>
              <a:buSzPts val="1800"/>
              <a:buChar char="○"/>
              <a:defRPr/>
            </a:lvl8pPr>
            <a:lvl9pPr indent="-342900" lvl="8" marL="4114800" rtl="0" algn="l">
              <a:spcBef>
                <a:spcPts val="1600"/>
              </a:spcBef>
              <a:spcAft>
                <a:spcPts val="1600"/>
              </a:spcAft>
              <a:buSzPts val="1800"/>
              <a:buChar char="■"/>
              <a:defRPr/>
            </a:lvl9pPr>
          </a:lstStyle>
          <a:p/>
        </p:txBody>
      </p:sp>
      <p:sp>
        <p:nvSpPr>
          <p:cNvPr id="53" name="Google Shape;53;p13"/>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4" name="Google Shape;54;p13"/>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5" name="Google Shape;55;p13"/>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hyperlink" Target="http://www.youtube.com/watch?v=xTczn5RUgnk" TargetMode="Externa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hyperlink" Target="https://www.youtube.com/watch?v=1iSuZngvCpY"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PBL Lesson #3</a:t>
            </a:r>
            <a:endParaRPr/>
          </a:p>
        </p:txBody>
      </p:sp>
      <p:sp>
        <p:nvSpPr>
          <p:cNvPr id="61" name="Google Shape;61;p1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2400">
                <a:solidFill>
                  <a:schemeClr val="dk1"/>
                </a:solidFill>
              </a:rPr>
              <a:t>Case Study Analysis</a:t>
            </a:r>
            <a:endParaRPr sz="4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23"/>
          <p:cNvSpPr txBox="1"/>
          <p:nvPr>
            <p:ph type="title"/>
          </p:nvPr>
        </p:nvSpPr>
        <p:spPr>
          <a:xfrm>
            <a:off x="378800" y="40304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Summary:</a:t>
            </a:r>
            <a:endParaRPr/>
          </a:p>
        </p:txBody>
      </p:sp>
      <p:sp>
        <p:nvSpPr>
          <p:cNvPr id="116" name="Google Shape;116;p23"/>
          <p:cNvSpPr txBox="1"/>
          <p:nvPr>
            <p:ph idx="1" type="body"/>
          </p:nvPr>
        </p:nvSpPr>
        <p:spPr>
          <a:xfrm>
            <a:off x="378800" y="240400"/>
            <a:ext cx="8307900" cy="3634800"/>
          </a:xfrm>
          <a:prstGeom prst="rect">
            <a:avLst/>
          </a:prstGeom>
        </p:spPr>
        <p:txBody>
          <a:bodyPr anchorCtr="0" anchor="t" bIns="45700" lIns="91425" spcFirstLastPara="1" rIns="91425" wrap="square" tIns="45700">
            <a:noAutofit/>
          </a:bodyPr>
          <a:lstStyle/>
          <a:p>
            <a:pPr indent="0" lvl="0" marL="0" rtl="0" algn="l">
              <a:lnSpc>
                <a:spcPct val="200000"/>
              </a:lnSpc>
              <a:spcBef>
                <a:spcPts val="0"/>
              </a:spcBef>
              <a:spcAft>
                <a:spcPts val="0"/>
              </a:spcAft>
              <a:buClr>
                <a:schemeClr val="dk1"/>
              </a:buClr>
              <a:buSzPts val="1100"/>
              <a:buFont typeface="Arial"/>
              <a:buNone/>
            </a:pPr>
            <a:r>
              <a:rPr lang="en" sz="1600">
                <a:solidFill>
                  <a:schemeClr val="dk1"/>
                </a:solidFill>
              </a:rPr>
              <a:t>The social work team at Swedish Hospital has seen Sarah several times this year already and recognizes that there are things in her life that </a:t>
            </a:r>
            <a:r>
              <a:rPr i="1" lang="en" sz="1600">
                <a:solidFill>
                  <a:schemeClr val="dk1"/>
                </a:solidFill>
              </a:rPr>
              <a:t>prevent</a:t>
            </a:r>
            <a:r>
              <a:rPr lang="en" sz="1600">
                <a:solidFill>
                  <a:schemeClr val="dk1"/>
                </a:solidFill>
              </a:rPr>
              <a:t> her from getting and staying healthy. They acknowledge that there are many social determinants of health outside of their control. The healthcare system is working with the City of Lynnwood to help address the </a:t>
            </a:r>
            <a:r>
              <a:rPr i="1" lang="en" sz="1600">
                <a:solidFill>
                  <a:schemeClr val="dk1"/>
                </a:solidFill>
              </a:rPr>
              <a:t>underlying</a:t>
            </a:r>
            <a:r>
              <a:rPr lang="en" sz="1600">
                <a:solidFill>
                  <a:schemeClr val="dk1"/>
                </a:solidFill>
              </a:rPr>
              <a:t> problem of </a:t>
            </a:r>
            <a:r>
              <a:rPr i="1" lang="en" sz="1600">
                <a:solidFill>
                  <a:schemeClr val="dk1"/>
                </a:solidFill>
              </a:rPr>
              <a:t>recurring</a:t>
            </a:r>
            <a:r>
              <a:rPr lang="en" sz="1600">
                <a:solidFill>
                  <a:schemeClr val="dk1"/>
                </a:solidFill>
              </a:rPr>
              <a:t> emergency room visits and unnecessary hospital stays. The City of Lynnwood has</a:t>
            </a:r>
            <a:r>
              <a:rPr i="1" lang="en" sz="1600">
                <a:solidFill>
                  <a:schemeClr val="dk1"/>
                </a:solidFill>
              </a:rPr>
              <a:t> limited resources</a:t>
            </a:r>
            <a:r>
              <a:rPr lang="en" sz="1600">
                <a:solidFill>
                  <a:schemeClr val="dk1"/>
                </a:solidFill>
              </a:rPr>
              <a:t>, but has made available $50,000 to </a:t>
            </a:r>
            <a:r>
              <a:rPr i="1" lang="en" sz="1600">
                <a:solidFill>
                  <a:schemeClr val="dk1"/>
                </a:solidFill>
              </a:rPr>
              <a:t>address</a:t>
            </a:r>
            <a:r>
              <a:rPr lang="en" sz="1600">
                <a:solidFill>
                  <a:schemeClr val="dk1"/>
                </a:solidFill>
              </a:rPr>
              <a:t> the issues causing Sarah’s problems. </a:t>
            </a:r>
            <a:endParaRPr sz="1600">
              <a:solidFill>
                <a:schemeClr val="dk1"/>
              </a:solidFill>
            </a:endParaRPr>
          </a:p>
          <a:p>
            <a:pPr indent="0" lvl="0" marL="0" rtl="0" algn="l">
              <a:spcBef>
                <a:spcPts val="600"/>
              </a:spcBef>
              <a:spcAft>
                <a:spcPts val="160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24"/>
          <p:cNvSpPr txBox="1"/>
          <p:nvPr>
            <p:ph type="title"/>
          </p:nvPr>
        </p:nvSpPr>
        <p:spPr>
          <a:xfrm>
            <a:off x="378800" y="41066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Summary:</a:t>
            </a:r>
            <a:endParaRPr/>
          </a:p>
        </p:txBody>
      </p:sp>
      <p:sp>
        <p:nvSpPr>
          <p:cNvPr id="122" name="Google Shape;122;p24"/>
          <p:cNvSpPr txBox="1"/>
          <p:nvPr>
            <p:ph idx="1" type="body"/>
          </p:nvPr>
        </p:nvSpPr>
        <p:spPr>
          <a:xfrm>
            <a:off x="378800" y="240400"/>
            <a:ext cx="8464800" cy="3634800"/>
          </a:xfrm>
          <a:prstGeom prst="rect">
            <a:avLst/>
          </a:prstGeom>
        </p:spPr>
        <p:txBody>
          <a:bodyPr anchorCtr="0" anchor="t" bIns="45700" lIns="91425" spcFirstLastPara="1" rIns="91425" wrap="square" tIns="45700">
            <a:noAutofit/>
          </a:bodyPr>
          <a:lstStyle/>
          <a:p>
            <a:pPr indent="0" lvl="0" marL="0" rtl="0" algn="l">
              <a:lnSpc>
                <a:spcPct val="200000"/>
              </a:lnSpc>
              <a:spcBef>
                <a:spcPts val="0"/>
              </a:spcBef>
              <a:spcAft>
                <a:spcPts val="0"/>
              </a:spcAft>
              <a:buClr>
                <a:schemeClr val="dk1"/>
              </a:buClr>
              <a:buSzPts val="1100"/>
              <a:buFont typeface="Arial"/>
              <a:buNone/>
            </a:pPr>
            <a:r>
              <a:rPr lang="en" sz="1600">
                <a:solidFill>
                  <a:schemeClr val="dk1"/>
                </a:solidFill>
              </a:rPr>
              <a:t>You are part of a group of </a:t>
            </a:r>
            <a:r>
              <a:rPr i="1" lang="en" sz="1600">
                <a:solidFill>
                  <a:schemeClr val="dk1"/>
                </a:solidFill>
              </a:rPr>
              <a:t>non-profit organizations</a:t>
            </a:r>
            <a:r>
              <a:rPr lang="en" sz="1600">
                <a:solidFill>
                  <a:schemeClr val="dk1"/>
                </a:solidFill>
              </a:rPr>
              <a:t> that </a:t>
            </a:r>
            <a:r>
              <a:rPr i="1" lang="en" sz="1600">
                <a:solidFill>
                  <a:schemeClr val="dk1"/>
                </a:solidFill>
              </a:rPr>
              <a:t>address</a:t>
            </a:r>
            <a:r>
              <a:rPr lang="en" sz="1600">
                <a:solidFill>
                  <a:schemeClr val="dk1"/>
                </a:solidFill>
              </a:rPr>
              <a:t> different areas of public health. Lynnwood  has asked your group to </a:t>
            </a:r>
            <a:r>
              <a:rPr i="1" lang="en" sz="1600">
                <a:solidFill>
                  <a:schemeClr val="dk1"/>
                </a:solidFill>
              </a:rPr>
              <a:t>develop</a:t>
            </a:r>
            <a:r>
              <a:rPr lang="en" sz="1600">
                <a:solidFill>
                  <a:schemeClr val="dk1"/>
                </a:solidFill>
              </a:rPr>
              <a:t> a</a:t>
            </a:r>
            <a:r>
              <a:rPr i="1" lang="en" sz="1600">
                <a:solidFill>
                  <a:schemeClr val="dk1"/>
                </a:solidFill>
              </a:rPr>
              <a:t> proposal</a:t>
            </a:r>
            <a:r>
              <a:rPr lang="en" sz="1600">
                <a:solidFill>
                  <a:schemeClr val="dk1"/>
                </a:solidFill>
              </a:rPr>
              <a:t> how you will solve some of the problems they </a:t>
            </a:r>
            <a:r>
              <a:rPr i="1" lang="en" sz="1600">
                <a:solidFill>
                  <a:schemeClr val="dk1"/>
                </a:solidFill>
              </a:rPr>
              <a:t>identified</a:t>
            </a:r>
            <a:r>
              <a:rPr lang="en" sz="1600">
                <a:solidFill>
                  <a:schemeClr val="dk1"/>
                </a:solidFill>
              </a:rPr>
              <a:t> as health issues for Sarah and people like her, whether homeless or not.</a:t>
            </a:r>
            <a:endParaRPr sz="1600">
              <a:solidFill>
                <a:schemeClr val="dk1"/>
              </a:solidFill>
            </a:endParaRPr>
          </a:p>
          <a:p>
            <a:pPr indent="0" lvl="0" marL="0" rtl="0" algn="l">
              <a:lnSpc>
                <a:spcPct val="200000"/>
              </a:lnSpc>
              <a:spcBef>
                <a:spcPts val="0"/>
              </a:spcBef>
              <a:spcAft>
                <a:spcPts val="0"/>
              </a:spcAft>
              <a:buClr>
                <a:schemeClr val="dk1"/>
              </a:buClr>
              <a:buSzPts val="1100"/>
              <a:buFont typeface="Arial"/>
              <a:buNone/>
            </a:pPr>
            <a:r>
              <a:rPr lang="en" sz="1600">
                <a:solidFill>
                  <a:schemeClr val="dk1"/>
                </a:solidFill>
              </a:rPr>
              <a:t>The city, with the help of the healthcare community, will divide the $50,000 among all </a:t>
            </a:r>
            <a:r>
              <a:rPr i="1" lang="en" sz="1600">
                <a:solidFill>
                  <a:schemeClr val="dk1"/>
                </a:solidFill>
              </a:rPr>
              <a:t>proposals</a:t>
            </a:r>
            <a:r>
              <a:rPr lang="en" sz="1600">
                <a:solidFill>
                  <a:schemeClr val="dk1"/>
                </a:solidFill>
              </a:rPr>
              <a:t>, but the amount your organization </a:t>
            </a:r>
            <a:r>
              <a:rPr i="1" lang="en" sz="1600">
                <a:solidFill>
                  <a:schemeClr val="dk1"/>
                </a:solidFill>
              </a:rPr>
              <a:t>receives</a:t>
            </a:r>
            <a:r>
              <a:rPr lang="en" sz="1600">
                <a:solidFill>
                  <a:schemeClr val="dk1"/>
                </a:solidFill>
              </a:rPr>
              <a:t> depends on the strength of your proposal. </a:t>
            </a:r>
            <a:endParaRPr sz="23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Google Shape;127;p25"/>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Analyzing the Case Study/ Share Out </a:t>
            </a:r>
            <a:endParaRPr/>
          </a:p>
        </p:txBody>
      </p:sp>
      <p:sp>
        <p:nvSpPr>
          <p:cNvPr id="128" name="Google Shape;128;p25"/>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rPr lang="en">
                <a:solidFill>
                  <a:srgbClr val="000000"/>
                </a:solidFill>
              </a:rPr>
              <a:t>What did your group underline as key words? Why?</a:t>
            </a:r>
            <a:endParaRPr>
              <a:solidFill>
                <a:srgbClr val="000000"/>
              </a:solidFill>
            </a:endParaRPr>
          </a:p>
          <a:p>
            <a:pPr indent="0" lvl="0" marL="0" rtl="0" algn="l">
              <a:spcBef>
                <a:spcPts val="1600"/>
              </a:spcBef>
              <a:spcAft>
                <a:spcPts val="0"/>
              </a:spcAft>
              <a:buNone/>
            </a:pPr>
            <a:r>
              <a:rPr lang="en">
                <a:solidFill>
                  <a:srgbClr val="000000"/>
                </a:solidFill>
              </a:rPr>
              <a:t>What social determinants are important to address?</a:t>
            </a:r>
            <a:endParaRPr>
              <a:solidFill>
                <a:srgbClr val="000000"/>
              </a:solidFill>
            </a:endParaRPr>
          </a:p>
          <a:p>
            <a:pPr indent="0" lvl="0" marL="0" rtl="0" algn="l">
              <a:spcBef>
                <a:spcPts val="1600"/>
              </a:spcBef>
              <a:spcAft>
                <a:spcPts val="0"/>
              </a:spcAft>
              <a:buNone/>
            </a:pPr>
            <a:r>
              <a:rPr lang="en">
                <a:solidFill>
                  <a:srgbClr val="000000"/>
                </a:solidFill>
              </a:rPr>
              <a:t>Complete </a:t>
            </a:r>
            <a:r>
              <a:rPr lang="en" u="sng">
                <a:solidFill>
                  <a:srgbClr val="000000"/>
                </a:solidFill>
              </a:rPr>
              <a:t>Column 1</a:t>
            </a:r>
            <a:r>
              <a:rPr lang="en">
                <a:solidFill>
                  <a:srgbClr val="000000"/>
                </a:solidFill>
              </a:rPr>
              <a:t> on the Case Study Worksheet:</a:t>
            </a:r>
            <a:endParaRPr>
              <a:solidFill>
                <a:srgbClr val="000000"/>
              </a:solidFill>
            </a:endParaRPr>
          </a:p>
          <a:p>
            <a:pPr indent="-312039" lvl="0" marL="914400" rtl="0" algn="l">
              <a:spcBef>
                <a:spcPts val="1600"/>
              </a:spcBef>
              <a:spcAft>
                <a:spcPts val="0"/>
              </a:spcAft>
              <a:buClr>
                <a:srgbClr val="000000"/>
              </a:buClr>
              <a:buSzPts val="1314"/>
              <a:buChar char="●"/>
            </a:pPr>
            <a:r>
              <a:rPr lang="en">
                <a:solidFill>
                  <a:srgbClr val="000000"/>
                </a:solidFill>
              </a:rPr>
              <a:t>with your group find examples of each social determinant in the case study</a:t>
            </a:r>
            <a:endParaRPr>
              <a:solidFill>
                <a:srgbClr val="000000"/>
              </a:solidFill>
            </a:endParaRPr>
          </a:p>
          <a:p>
            <a:pPr indent="-312039" lvl="0" marL="914400" rtl="0" algn="l">
              <a:spcBef>
                <a:spcPts val="0"/>
              </a:spcBef>
              <a:spcAft>
                <a:spcPts val="0"/>
              </a:spcAft>
              <a:buClr>
                <a:srgbClr val="000000"/>
              </a:buClr>
              <a:buSzPts val="1314"/>
              <a:buChar char="●"/>
            </a:pPr>
            <a:r>
              <a:rPr lang="en">
                <a:solidFill>
                  <a:srgbClr val="000000"/>
                </a:solidFill>
              </a:rPr>
              <a:t>Record on individual copy</a:t>
            </a:r>
            <a:endParaRPr>
              <a:solidFill>
                <a:srgbClr val="000000"/>
              </a:solidFill>
            </a:endParaRPr>
          </a:p>
          <a:p>
            <a:pPr indent="-312039" lvl="0" marL="914400" rtl="0" algn="l">
              <a:spcBef>
                <a:spcPts val="0"/>
              </a:spcBef>
              <a:spcAft>
                <a:spcPts val="0"/>
              </a:spcAft>
              <a:buClr>
                <a:srgbClr val="000000"/>
              </a:buClr>
              <a:buSzPts val="1314"/>
              <a:buChar char="●"/>
            </a:pPr>
            <a:r>
              <a:rPr lang="en">
                <a:solidFill>
                  <a:srgbClr val="000000"/>
                </a:solidFill>
              </a:rPr>
              <a:t>Recorder completes group copy</a:t>
            </a:r>
            <a:endParaRPr>
              <a:solidFill>
                <a:srgbClr val="000000"/>
              </a:solidFill>
            </a:endParaRPr>
          </a:p>
          <a:p>
            <a:pPr indent="-312039" lvl="0" marL="914400" rtl="0" algn="l">
              <a:spcBef>
                <a:spcPts val="0"/>
              </a:spcBef>
              <a:spcAft>
                <a:spcPts val="0"/>
              </a:spcAft>
              <a:buClr>
                <a:srgbClr val="000000"/>
              </a:buClr>
              <a:buSzPts val="1314"/>
              <a:buChar char="●"/>
            </a:pPr>
            <a:r>
              <a:rPr lang="en">
                <a:solidFill>
                  <a:srgbClr val="000000"/>
                </a:solidFill>
              </a:rPr>
              <a:t>Presenter shares group’s findings</a:t>
            </a:r>
            <a:endParaRPr>
              <a:solidFill>
                <a:srgbClr val="000000"/>
              </a:solidFill>
            </a:endParaRPr>
          </a:p>
          <a:p>
            <a:pPr indent="-312039" lvl="0" marL="914400" rtl="0" algn="l">
              <a:spcBef>
                <a:spcPts val="0"/>
              </a:spcBef>
              <a:spcAft>
                <a:spcPts val="0"/>
              </a:spcAft>
              <a:buClr>
                <a:srgbClr val="000000"/>
              </a:buClr>
              <a:buSzPts val="1314"/>
              <a:buChar char="●"/>
            </a:pPr>
            <a:r>
              <a:rPr lang="en">
                <a:solidFill>
                  <a:srgbClr val="000000"/>
                </a:solidFill>
              </a:rPr>
              <a:t>Recorder adds any new examples to group copy</a:t>
            </a:r>
            <a:endParaRPr>
              <a:solidFill>
                <a:srgbClr val="000000"/>
              </a:solidFill>
            </a:endParaRPr>
          </a:p>
          <a:p>
            <a:pPr indent="0" lvl="0" marL="0" rtl="0" algn="l">
              <a:spcBef>
                <a:spcPts val="1600"/>
              </a:spcBef>
              <a:spcAft>
                <a:spcPts val="0"/>
              </a:spcAft>
              <a:buNone/>
            </a:pPr>
            <a:r>
              <a:rPr lang="en"/>
              <a:t>	</a:t>
            </a:r>
            <a:endParaRPr/>
          </a:p>
          <a:p>
            <a:pPr indent="0" lvl="0" marL="0" rtl="0" algn="l">
              <a:spcBef>
                <a:spcPts val="1600"/>
              </a:spcBef>
              <a:spcAft>
                <a:spcPts val="0"/>
              </a:spcAft>
              <a:buNone/>
            </a:pPr>
            <a:r>
              <a:rPr lang="en"/>
              <a:t>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pic>
        <p:nvPicPr>
          <p:cNvPr id="129" name="Google Shape;129;p25"/>
          <p:cNvPicPr preferRelativeResize="0"/>
          <p:nvPr/>
        </p:nvPicPr>
        <p:blipFill>
          <a:blip r:embed="rId3">
            <a:alphaModFix/>
          </a:blip>
          <a:stretch>
            <a:fillRect/>
          </a:stretch>
        </p:blipFill>
        <p:spPr>
          <a:xfrm>
            <a:off x="6529650" y="712900"/>
            <a:ext cx="2495550" cy="18288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26"/>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Social Determinants and You</a:t>
            </a:r>
            <a:endParaRPr/>
          </a:p>
        </p:txBody>
      </p:sp>
      <p:sp>
        <p:nvSpPr>
          <p:cNvPr id="135" name="Google Shape;135;p26"/>
          <p:cNvSpPr txBox="1"/>
          <p:nvPr>
            <p:ph idx="1" type="body"/>
          </p:nvPr>
        </p:nvSpPr>
        <p:spPr>
          <a:xfrm>
            <a:off x="457200" y="1359450"/>
            <a:ext cx="40578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rPr lang="en" u="sng">
                <a:solidFill>
                  <a:srgbClr val="000000"/>
                </a:solidFill>
              </a:rPr>
              <a:t>On your own:</a:t>
            </a:r>
            <a:r>
              <a:rPr lang="en">
                <a:solidFill>
                  <a:srgbClr val="000000"/>
                </a:solidFill>
              </a:rPr>
              <a:t> </a:t>
            </a:r>
            <a:endParaRPr>
              <a:solidFill>
                <a:srgbClr val="000000"/>
              </a:solidFill>
            </a:endParaRPr>
          </a:p>
          <a:p>
            <a:pPr indent="-312039" lvl="0" marL="457200" rtl="0" algn="l">
              <a:spcBef>
                <a:spcPts val="1600"/>
              </a:spcBef>
              <a:spcAft>
                <a:spcPts val="0"/>
              </a:spcAft>
              <a:buClr>
                <a:srgbClr val="000000"/>
              </a:buClr>
              <a:buSzPts val="1314"/>
              <a:buChar char="●"/>
            </a:pPr>
            <a:r>
              <a:rPr lang="en">
                <a:solidFill>
                  <a:srgbClr val="000000"/>
                </a:solidFill>
              </a:rPr>
              <a:t>Reflect on your personal situation and life - what are examples of Social Determinants in your own life?</a:t>
            </a:r>
            <a:endParaRPr>
              <a:solidFill>
                <a:srgbClr val="000000"/>
              </a:solidFill>
            </a:endParaRPr>
          </a:p>
          <a:p>
            <a:pPr indent="-312039" lvl="0" marL="457200" rtl="0" algn="l">
              <a:spcBef>
                <a:spcPts val="0"/>
              </a:spcBef>
              <a:spcAft>
                <a:spcPts val="0"/>
              </a:spcAft>
              <a:buClr>
                <a:srgbClr val="000000"/>
              </a:buClr>
              <a:buSzPts val="1314"/>
              <a:buChar char="●"/>
            </a:pPr>
            <a:r>
              <a:rPr lang="en">
                <a:solidFill>
                  <a:srgbClr val="000000"/>
                </a:solidFill>
              </a:rPr>
              <a:t>Complete Column 2 on the Case Study Worksheet by yourself.</a:t>
            </a:r>
            <a:endParaRPr>
              <a:solidFill>
                <a:srgbClr val="000000"/>
              </a:solidFill>
            </a:endParaRPr>
          </a:p>
          <a:p>
            <a:pPr indent="0" lvl="0" marL="91440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pic>
        <p:nvPicPr>
          <p:cNvPr id="136" name="Google Shape;136;p26"/>
          <p:cNvPicPr preferRelativeResize="0"/>
          <p:nvPr/>
        </p:nvPicPr>
        <p:blipFill>
          <a:blip r:embed="rId3">
            <a:alphaModFix/>
          </a:blip>
          <a:stretch>
            <a:fillRect/>
          </a:stretch>
        </p:blipFill>
        <p:spPr>
          <a:xfrm>
            <a:off x="4896000" y="1173630"/>
            <a:ext cx="3607139" cy="374126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7"/>
          <p:cNvSpPr txBox="1"/>
          <p:nvPr>
            <p:ph type="title"/>
          </p:nvPr>
        </p:nvSpPr>
        <p:spPr>
          <a:xfrm>
            <a:off x="309800" y="1469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Wrap Up</a:t>
            </a:r>
            <a:endParaRPr>
              <a:solidFill>
                <a:srgbClr val="000000"/>
              </a:solidFill>
            </a:endParaRPr>
          </a:p>
        </p:txBody>
      </p:sp>
      <p:sp>
        <p:nvSpPr>
          <p:cNvPr id="142" name="Google Shape;142;p27"/>
          <p:cNvSpPr txBox="1"/>
          <p:nvPr>
            <p:ph idx="1" type="body"/>
          </p:nvPr>
        </p:nvSpPr>
        <p:spPr>
          <a:xfrm>
            <a:off x="457200" y="1207050"/>
            <a:ext cx="49656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solidFill>
                  <a:srgbClr val="000000"/>
                </a:solidFill>
              </a:rPr>
              <a:t>Role Self Evaluation:</a:t>
            </a:r>
            <a:endParaRPr b="1">
              <a:solidFill>
                <a:srgbClr val="000000"/>
              </a:solidFill>
            </a:endParaRPr>
          </a:p>
          <a:p>
            <a:pPr indent="0" lvl="0" marL="0" rtl="0" algn="l">
              <a:lnSpc>
                <a:spcPct val="100000"/>
              </a:lnSpc>
              <a:spcBef>
                <a:spcPts val="600"/>
              </a:spcBef>
              <a:spcAft>
                <a:spcPts val="0"/>
              </a:spcAft>
              <a:buSzPts val="1314"/>
              <a:buNone/>
            </a:pPr>
            <a:r>
              <a:rPr lang="en">
                <a:solidFill>
                  <a:srgbClr val="000000"/>
                </a:solidFill>
              </a:rPr>
              <a:t>Use the following form </a:t>
            </a:r>
            <a:endParaRPr>
              <a:solidFill>
                <a:srgbClr val="000000"/>
              </a:solidFill>
            </a:endParaRPr>
          </a:p>
          <a:p>
            <a:pPr indent="-312039" lvl="0" marL="457200" rtl="0" algn="l">
              <a:lnSpc>
                <a:spcPct val="100000"/>
              </a:lnSpc>
              <a:spcBef>
                <a:spcPts val="600"/>
              </a:spcBef>
              <a:spcAft>
                <a:spcPts val="0"/>
              </a:spcAft>
              <a:buClr>
                <a:srgbClr val="000000"/>
              </a:buClr>
              <a:buSzPts val="1314"/>
              <a:buChar char="-"/>
            </a:pPr>
            <a:r>
              <a:rPr lang="en">
                <a:solidFill>
                  <a:srgbClr val="000000"/>
                </a:solidFill>
              </a:rPr>
              <a:t>to give yourself a rating</a:t>
            </a:r>
            <a:endParaRPr>
              <a:solidFill>
                <a:srgbClr val="000000"/>
              </a:solidFill>
            </a:endParaRPr>
          </a:p>
          <a:p>
            <a:pPr indent="-312039" lvl="0" marL="457200" rtl="0" algn="l">
              <a:lnSpc>
                <a:spcPct val="100000"/>
              </a:lnSpc>
              <a:spcBef>
                <a:spcPts val="0"/>
              </a:spcBef>
              <a:spcAft>
                <a:spcPts val="0"/>
              </a:spcAft>
              <a:buClr>
                <a:srgbClr val="000000"/>
              </a:buClr>
              <a:buSzPts val="1314"/>
              <a:buChar char="-"/>
            </a:pPr>
            <a:r>
              <a:rPr lang="en">
                <a:solidFill>
                  <a:srgbClr val="000000"/>
                </a:solidFill>
              </a:rPr>
              <a:t>list any information your teacher may need about how your team is working together</a:t>
            </a:r>
            <a:endParaRPr>
              <a:solidFill>
                <a:srgbClr val="000000"/>
              </a:solidFill>
            </a:endParaRPr>
          </a:p>
        </p:txBody>
      </p:sp>
      <p:pic>
        <p:nvPicPr>
          <p:cNvPr id="143" name="Google Shape;143;p27"/>
          <p:cNvPicPr preferRelativeResize="0"/>
          <p:nvPr/>
        </p:nvPicPr>
        <p:blipFill>
          <a:blip r:embed="rId3">
            <a:alphaModFix/>
          </a:blip>
          <a:stretch>
            <a:fillRect/>
          </a:stretch>
        </p:blipFill>
        <p:spPr>
          <a:xfrm>
            <a:off x="5766838" y="1752125"/>
            <a:ext cx="2047875" cy="22288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Google Shape;148;p28"/>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t/>
            </a:r>
            <a:endParaRPr/>
          </a:p>
        </p:txBody>
      </p:sp>
      <p:sp>
        <p:nvSpPr>
          <p:cNvPr id="149" name="Google Shape;149;p28"/>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t/>
            </a:r>
            <a:endParaRPr/>
          </a:p>
        </p:txBody>
      </p:sp>
      <p:pic>
        <p:nvPicPr>
          <p:cNvPr id="150" name="Google Shape;150;p28"/>
          <p:cNvPicPr preferRelativeResize="0"/>
          <p:nvPr/>
        </p:nvPicPr>
        <p:blipFill rotWithShape="1">
          <a:blip r:embed="rId3">
            <a:alphaModFix/>
          </a:blip>
          <a:srcRect b="0" l="0" r="0" t="0"/>
          <a:stretch/>
        </p:blipFill>
        <p:spPr>
          <a:xfrm>
            <a:off x="564200" y="0"/>
            <a:ext cx="8015601" cy="514350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5"/>
          <p:cNvSpPr txBox="1"/>
          <p:nvPr>
            <p:ph idx="1" type="body"/>
          </p:nvPr>
        </p:nvSpPr>
        <p:spPr>
          <a:xfrm>
            <a:off x="320975" y="547350"/>
            <a:ext cx="4410900" cy="4048800"/>
          </a:xfrm>
          <a:prstGeom prst="rect">
            <a:avLst/>
          </a:prstGeom>
          <a:noFill/>
          <a:ln>
            <a:noFill/>
          </a:ln>
        </p:spPr>
        <p:txBody>
          <a:bodyPr anchorCtr="0" anchor="t" bIns="34275" lIns="68575" spcFirstLastPara="1" rIns="68575" wrap="square" tIns="34275">
            <a:noAutofit/>
          </a:bodyPr>
          <a:lstStyle/>
          <a:p>
            <a:pPr indent="-254000" lvl="0" marL="254000" marR="0" rtl="0" algn="ctr">
              <a:spcBef>
                <a:spcPts val="0"/>
              </a:spcBef>
              <a:spcAft>
                <a:spcPts val="0"/>
              </a:spcAft>
              <a:buClr>
                <a:schemeClr val="accent1"/>
              </a:buClr>
              <a:buSzPts val="2400"/>
              <a:buFont typeface="Noto Sans Symbols"/>
              <a:buChar char="▶"/>
            </a:pPr>
            <a:r>
              <a:rPr lang="en" sz="2700">
                <a:solidFill>
                  <a:srgbClr val="000000"/>
                </a:solidFill>
              </a:rPr>
              <a:t>Group Norms</a:t>
            </a:r>
            <a:endParaRPr sz="2700">
              <a:solidFill>
                <a:srgbClr val="000000"/>
              </a:solidFill>
            </a:endParaRPr>
          </a:p>
          <a:p>
            <a:pPr indent="-165100" lvl="0" marL="254000" marR="0" rtl="0" algn="l">
              <a:spcBef>
                <a:spcPts val="800"/>
              </a:spcBef>
              <a:spcAft>
                <a:spcPts val="0"/>
              </a:spcAft>
              <a:buClr>
                <a:schemeClr val="accent1"/>
              </a:buClr>
              <a:buSzPts val="1400"/>
              <a:buFont typeface="Noto Sans Symbols"/>
              <a:buNone/>
            </a:pPr>
            <a:r>
              <a:rPr lang="en">
                <a:solidFill>
                  <a:schemeClr val="dk1"/>
                </a:solidFill>
                <a:latin typeface="Trebuchet MS"/>
                <a:ea typeface="Trebuchet MS"/>
                <a:cs typeface="Trebuchet MS"/>
                <a:sym typeface="Trebuchet MS"/>
              </a:rPr>
              <a:t>As a group turn and talk to review your group norms you agreed to.  Make adjustments as needed. </a:t>
            </a:r>
            <a:endParaRPr b="0" i="0" sz="1800" u="none" cap="none" strike="noStrike">
              <a:solidFill>
                <a:schemeClr val="dk1"/>
              </a:solidFill>
              <a:latin typeface="Trebuchet MS"/>
              <a:ea typeface="Trebuchet MS"/>
              <a:cs typeface="Trebuchet MS"/>
              <a:sym typeface="Trebuchet MS"/>
            </a:endParaRPr>
          </a:p>
        </p:txBody>
      </p:sp>
      <p:pic>
        <p:nvPicPr>
          <p:cNvPr id="67" name="Google Shape;67;p15"/>
          <p:cNvPicPr preferRelativeResize="0"/>
          <p:nvPr/>
        </p:nvPicPr>
        <p:blipFill rotWithShape="1">
          <a:blip r:embed="rId3">
            <a:alphaModFix/>
          </a:blip>
          <a:srcRect b="0" l="0" r="10071" t="0"/>
          <a:stretch/>
        </p:blipFill>
        <p:spPr>
          <a:xfrm>
            <a:off x="4960475" y="308890"/>
            <a:ext cx="3429150" cy="453516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6"/>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Group Roles</a:t>
            </a:r>
            <a:endParaRPr/>
          </a:p>
        </p:txBody>
      </p:sp>
      <p:sp>
        <p:nvSpPr>
          <p:cNvPr id="73" name="Google Shape;73;p16"/>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381000" lvl="0" marL="457200" rtl="0" algn="l">
              <a:spcBef>
                <a:spcPts val="600"/>
              </a:spcBef>
              <a:spcAft>
                <a:spcPts val="0"/>
              </a:spcAft>
              <a:buSzPts val="2400"/>
              <a:buAutoNum type="arabicPeriod"/>
            </a:pPr>
            <a:r>
              <a:rPr lang="en" sz="2400"/>
              <a:t>Review roles - how were roles assigned last time?</a:t>
            </a:r>
            <a:endParaRPr sz="2400"/>
          </a:p>
          <a:p>
            <a:pPr indent="-381000" lvl="0" marL="457200" rtl="0" algn="l">
              <a:spcBef>
                <a:spcPts val="0"/>
              </a:spcBef>
              <a:spcAft>
                <a:spcPts val="0"/>
              </a:spcAft>
              <a:buSzPts val="2400"/>
              <a:buAutoNum type="arabicPeriod"/>
            </a:pPr>
            <a:r>
              <a:rPr lang="en" sz="2400"/>
              <a:t>Pick new roles - different from last time: which one would suit you better?</a:t>
            </a:r>
            <a:endParaRPr sz="2400"/>
          </a:p>
          <a:p>
            <a:pPr indent="0" lvl="0" marL="457200" rtl="0" algn="l">
              <a:spcBef>
                <a:spcPts val="1600"/>
              </a:spcBef>
              <a:spcAft>
                <a:spcPts val="1600"/>
              </a:spcAft>
              <a:buNone/>
            </a:pPr>
            <a:r>
              <a:t/>
            </a:r>
            <a:endParaRPr/>
          </a:p>
        </p:txBody>
      </p:sp>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74" name="Google Shape;74;p16" title="Electric  - 5 Minute Countdown">
            <a:hlinkClick r:id="rId3"/>
          </p:cNvPr>
          <p:cNvPicPr preferRelativeResize="0"/>
          <p:nvPr/>
        </p:nvPicPr>
        <p:blipFill>
          <a:blip r:embed="rId4">
            <a:alphaModFix/>
          </a:blip>
          <a:stretch>
            <a:fillRect/>
          </a:stretch>
        </p:blipFill>
        <p:spPr>
          <a:xfrm>
            <a:off x="6629075" y="3287700"/>
            <a:ext cx="2286000" cy="1714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Google Shape;79;p17"/>
          <p:cNvSpPr txBox="1"/>
          <p:nvPr>
            <p:ph type="title"/>
          </p:nvPr>
        </p:nvSpPr>
        <p:spPr>
          <a:xfrm>
            <a:off x="145775" y="247205"/>
            <a:ext cx="7239000" cy="857400"/>
          </a:xfrm>
          <a:prstGeom prst="rect">
            <a:avLst/>
          </a:prstGeom>
          <a:noFill/>
        </p:spPr>
        <p:txBody>
          <a:bodyPr anchorCtr="0" anchor="b" bIns="0" lIns="45700" spcFirstLastPara="1" rIns="45700" wrap="square" tIns="0">
            <a:noAutofit/>
          </a:bodyPr>
          <a:lstStyle/>
          <a:p>
            <a:pPr indent="0" lvl="0" marL="0" rtl="0" algn="l">
              <a:spcBef>
                <a:spcPts val="0"/>
              </a:spcBef>
              <a:spcAft>
                <a:spcPts val="0"/>
              </a:spcAft>
              <a:buNone/>
            </a:pPr>
            <a:r>
              <a:rPr lang="en">
                <a:solidFill>
                  <a:srgbClr val="000000"/>
                </a:solidFill>
              </a:rPr>
              <a:t>Objectives</a:t>
            </a:r>
            <a:endParaRPr>
              <a:solidFill>
                <a:srgbClr val="000000"/>
              </a:solidFill>
            </a:endParaRPr>
          </a:p>
        </p:txBody>
      </p:sp>
      <p:sp>
        <p:nvSpPr>
          <p:cNvPr id="80" name="Google Shape;80;p17"/>
          <p:cNvSpPr txBox="1"/>
          <p:nvPr>
            <p:ph idx="1" type="body"/>
          </p:nvPr>
        </p:nvSpPr>
        <p:spPr>
          <a:xfrm>
            <a:off x="145775" y="1207050"/>
            <a:ext cx="8796600" cy="363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b="1" lang="en" sz="1600" u="sng">
                <a:solidFill>
                  <a:srgbClr val="000000"/>
                </a:solidFill>
              </a:rPr>
              <a:t>Learning objective(s): Students will</a:t>
            </a:r>
            <a:endParaRPr b="1" sz="1600" u="sng">
              <a:solidFill>
                <a:srgbClr val="000000"/>
              </a:solidFill>
            </a:endParaRPr>
          </a:p>
          <a:p>
            <a:pPr indent="-330200" lvl="0" marL="457200" rtl="0" algn="l">
              <a:spcBef>
                <a:spcPts val="1600"/>
              </a:spcBef>
              <a:spcAft>
                <a:spcPts val="0"/>
              </a:spcAft>
              <a:buClr>
                <a:srgbClr val="000000"/>
              </a:buClr>
              <a:buSzPts val="1600"/>
              <a:buChar char="●"/>
            </a:pPr>
            <a:r>
              <a:rPr lang="en" sz="1600">
                <a:solidFill>
                  <a:srgbClr val="000000"/>
                </a:solidFill>
              </a:rPr>
              <a:t>A</a:t>
            </a:r>
            <a:r>
              <a:rPr lang="en" sz="1600">
                <a:solidFill>
                  <a:srgbClr val="000000"/>
                </a:solidFill>
              </a:rPr>
              <a:t>nalyze the case study to identify the social determinants of health and the societal impact of those social determinants.</a:t>
            </a:r>
            <a:endParaRPr sz="1600">
              <a:solidFill>
                <a:srgbClr val="000000"/>
              </a:solidFill>
            </a:endParaRPr>
          </a:p>
          <a:p>
            <a:pPr indent="-330200" lvl="0" marL="457200" rtl="0" algn="l">
              <a:spcBef>
                <a:spcPts val="0"/>
              </a:spcBef>
              <a:spcAft>
                <a:spcPts val="0"/>
              </a:spcAft>
              <a:buClr>
                <a:srgbClr val="000000"/>
              </a:buClr>
              <a:buSzPts val="1600"/>
              <a:buChar char="●"/>
            </a:pPr>
            <a:r>
              <a:rPr lang="en" sz="1600">
                <a:solidFill>
                  <a:srgbClr val="000000"/>
                </a:solidFill>
              </a:rPr>
              <a:t>Identity the relevance of social determinants on their health and their own lives.</a:t>
            </a:r>
            <a:endParaRPr sz="1600">
              <a:solidFill>
                <a:srgbClr val="000000"/>
              </a:solidFill>
            </a:endParaRPr>
          </a:p>
          <a:p>
            <a:pPr indent="0" lvl="0" marL="0" rtl="0" algn="l">
              <a:spcBef>
                <a:spcPts val="1600"/>
              </a:spcBef>
              <a:spcAft>
                <a:spcPts val="0"/>
              </a:spcAft>
              <a:buNone/>
            </a:pPr>
            <a:r>
              <a:rPr b="1" lang="en" sz="1600" u="sng">
                <a:solidFill>
                  <a:srgbClr val="000000"/>
                </a:solidFill>
              </a:rPr>
              <a:t>Language Objective(s): Students will</a:t>
            </a:r>
            <a:endParaRPr b="1" u="sng">
              <a:solidFill>
                <a:srgbClr val="000000"/>
              </a:solidFill>
            </a:endParaRPr>
          </a:p>
          <a:p>
            <a:pPr indent="-330200" lvl="0" marL="457200" rtl="0" algn="l">
              <a:spcBef>
                <a:spcPts val="1600"/>
              </a:spcBef>
              <a:spcAft>
                <a:spcPts val="0"/>
              </a:spcAft>
              <a:buClr>
                <a:srgbClr val="000000"/>
              </a:buClr>
              <a:buSzPts val="1600"/>
              <a:buChar char="●"/>
            </a:pPr>
            <a:r>
              <a:rPr lang="en" sz="1600">
                <a:solidFill>
                  <a:srgbClr val="000000"/>
                </a:solidFill>
              </a:rPr>
              <a:t>R</a:t>
            </a:r>
            <a:r>
              <a:rPr lang="en" sz="1600">
                <a:solidFill>
                  <a:srgbClr val="000000"/>
                </a:solidFill>
              </a:rPr>
              <a:t>eview social determinants of health in a group discussion.</a:t>
            </a:r>
            <a:endParaRPr sz="1600">
              <a:solidFill>
                <a:srgbClr val="000000"/>
              </a:solidFill>
            </a:endParaRPr>
          </a:p>
          <a:p>
            <a:pPr indent="-330200" lvl="0" marL="457200" rtl="0" algn="l">
              <a:spcBef>
                <a:spcPts val="0"/>
              </a:spcBef>
              <a:spcAft>
                <a:spcPts val="0"/>
              </a:spcAft>
              <a:buClr>
                <a:srgbClr val="000000"/>
              </a:buClr>
              <a:buSzPts val="1600"/>
              <a:buChar char="●"/>
            </a:pPr>
            <a:r>
              <a:rPr lang="en" sz="1600">
                <a:solidFill>
                  <a:srgbClr val="000000"/>
                </a:solidFill>
              </a:rPr>
              <a:t>Create a written diagram of determinants present in this case study and in their own lives.</a:t>
            </a:r>
            <a:endParaRPr sz="1600">
              <a:solidFill>
                <a:srgbClr val="000000"/>
              </a:solidFill>
            </a:endParaRPr>
          </a:p>
          <a:p>
            <a:pPr indent="0" lvl="0" marL="457200" rtl="0" algn="l">
              <a:spcBef>
                <a:spcPts val="1600"/>
              </a:spcBef>
              <a:spcAft>
                <a:spcPts val="0"/>
              </a:spcAft>
              <a:buNone/>
            </a:pPr>
            <a:r>
              <a:t/>
            </a:r>
            <a:endParaRPr b="1" sz="1600">
              <a:solidFill>
                <a:srgbClr val="000000"/>
              </a:solidFill>
            </a:endParaRPr>
          </a:p>
          <a:p>
            <a:pPr indent="0" lvl="0" marL="0" rtl="0" algn="l">
              <a:spcBef>
                <a:spcPts val="1600"/>
              </a:spcBef>
              <a:spcAft>
                <a:spcPts val="1600"/>
              </a:spcAft>
              <a:buNone/>
            </a:pPr>
            <a:r>
              <a:t/>
            </a:r>
            <a:endParaRPr b="1" sz="2300">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Lesson 3 Overview</a:t>
            </a:r>
            <a:endParaRPr/>
          </a:p>
        </p:txBody>
      </p:sp>
      <p:sp>
        <p:nvSpPr>
          <p:cNvPr id="86" name="Google Shape;86;p18"/>
          <p:cNvSpPr txBox="1"/>
          <p:nvPr/>
        </p:nvSpPr>
        <p:spPr>
          <a:xfrm>
            <a:off x="311700" y="1119600"/>
            <a:ext cx="8314500" cy="331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chemeClr val="dk1"/>
                </a:solidFill>
              </a:rPr>
              <a:t>Problem statement: </a:t>
            </a:r>
            <a:endParaRPr b="1" sz="2000">
              <a:solidFill>
                <a:schemeClr val="dk1"/>
              </a:solidFill>
            </a:endParaRPr>
          </a:p>
          <a:p>
            <a:pPr indent="0" lvl="0" marL="0" rtl="0" algn="l">
              <a:spcBef>
                <a:spcPts val="0"/>
              </a:spcBef>
              <a:spcAft>
                <a:spcPts val="0"/>
              </a:spcAft>
              <a:buNone/>
            </a:pPr>
            <a:r>
              <a:rPr lang="en" sz="2000">
                <a:solidFill>
                  <a:schemeClr val="dk1"/>
                </a:solidFill>
              </a:rPr>
              <a:t>How are social determinants represented in a given case study</a:t>
            </a:r>
            <a:r>
              <a:rPr b="1" lang="en" sz="2000">
                <a:solidFill>
                  <a:schemeClr val="dk1"/>
                </a:solidFill>
              </a:rPr>
              <a:t>?</a:t>
            </a:r>
            <a:endParaRPr b="1" sz="2000">
              <a:solidFill>
                <a:schemeClr val="dk1"/>
              </a:solidFill>
            </a:endParaRPr>
          </a:p>
          <a:p>
            <a:pPr indent="0" lvl="0" marL="0" rtl="0" algn="l">
              <a:spcBef>
                <a:spcPts val="0"/>
              </a:spcBef>
              <a:spcAft>
                <a:spcPts val="0"/>
              </a:spcAft>
              <a:buClr>
                <a:schemeClr val="dk1"/>
              </a:buClr>
              <a:buSzPts val="1100"/>
              <a:buFont typeface="Arial"/>
              <a:buNone/>
            </a:pPr>
            <a:r>
              <a:t/>
            </a:r>
            <a:endParaRPr b="1" sz="2000">
              <a:solidFill>
                <a:schemeClr val="dk1"/>
              </a:solidFill>
            </a:endParaRPr>
          </a:p>
          <a:p>
            <a:pPr indent="0" lvl="0" marL="0" rtl="0" algn="l">
              <a:spcBef>
                <a:spcPts val="0"/>
              </a:spcBef>
              <a:spcAft>
                <a:spcPts val="0"/>
              </a:spcAft>
              <a:buNone/>
            </a:pPr>
            <a:r>
              <a:rPr b="1" lang="en" sz="2000"/>
              <a:t>Learning Activities:</a:t>
            </a:r>
            <a:endParaRPr b="1" sz="2000"/>
          </a:p>
          <a:p>
            <a:pPr indent="-355600" lvl="0" marL="457200" rtl="0" algn="l">
              <a:spcBef>
                <a:spcPts val="0"/>
              </a:spcBef>
              <a:spcAft>
                <a:spcPts val="0"/>
              </a:spcAft>
              <a:buClr>
                <a:schemeClr val="dk1"/>
              </a:buClr>
              <a:buSzPts val="2000"/>
              <a:buAutoNum type="arabicPeriod"/>
            </a:pPr>
            <a:r>
              <a:rPr lang="en" sz="2000">
                <a:solidFill>
                  <a:schemeClr val="dk1"/>
                </a:solidFill>
              </a:rPr>
              <a:t>Read and Analyze Case Study</a:t>
            </a:r>
            <a:endParaRPr sz="2000">
              <a:solidFill>
                <a:schemeClr val="dk1"/>
              </a:solidFill>
            </a:endParaRPr>
          </a:p>
          <a:p>
            <a:pPr indent="-355600" lvl="0" marL="457200" rtl="0" algn="l">
              <a:spcBef>
                <a:spcPts val="0"/>
              </a:spcBef>
              <a:spcAft>
                <a:spcPts val="0"/>
              </a:spcAft>
              <a:buClr>
                <a:schemeClr val="dk1"/>
              </a:buClr>
              <a:buSzPts val="2000"/>
              <a:buAutoNum type="arabicPeriod"/>
            </a:pPr>
            <a:r>
              <a:rPr lang="en" sz="2000">
                <a:solidFill>
                  <a:schemeClr val="dk1"/>
                </a:solidFill>
              </a:rPr>
              <a:t>Enter results into the first column of table</a:t>
            </a:r>
            <a:endParaRPr sz="2000">
              <a:solidFill>
                <a:schemeClr val="dk1"/>
              </a:solidFill>
            </a:endParaRPr>
          </a:p>
          <a:p>
            <a:pPr indent="-355600" lvl="0" marL="457200" rtl="0" algn="l">
              <a:spcBef>
                <a:spcPts val="0"/>
              </a:spcBef>
              <a:spcAft>
                <a:spcPts val="0"/>
              </a:spcAft>
              <a:buClr>
                <a:schemeClr val="dk1"/>
              </a:buClr>
              <a:buSzPts val="2000"/>
              <a:buAutoNum type="arabicPeriod"/>
            </a:pPr>
            <a:r>
              <a:rPr lang="en" sz="2000">
                <a:solidFill>
                  <a:schemeClr val="dk1"/>
                </a:solidFill>
              </a:rPr>
              <a:t>Determine and discuss comparisons to themselves</a:t>
            </a:r>
            <a:endParaRPr sz="2000">
              <a:solidFill>
                <a:schemeClr val="dk1"/>
              </a:solidFill>
            </a:endParaRPr>
          </a:p>
          <a:p>
            <a:pPr indent="-355600" lvl="0" marL="457200" rtl="0" algn="l">
              <a:spcBef>
                <a:spcPts val="0"/>
              </a:spcBef>
              <a:spcAft>
                <a:spcPts val="0"/>
              </a:spcAft>
              <a:buClr>
                <a:schemeClr val="dk1"/>
              </a:buClr>
              <a:buSzPts val="2000"/>
              <a:buAutoNum type="arabicPeriod"/>
            </a:pPr>
            <a:r>
              <a:rPr lang="en" sz="2000">
                <a:solidFill>
                  <a:schemeClr val="dk1"/>
                </a:solidFill>
              </a:rPr>
              <a:t>Enter results into the second column of table</a:t>
            </a:r>
            <a:endParaRPr sz="2000">
              <a:solidFill>
                <a:schemeClr val="dk1"/>
              </a:solidFill>
            </a:endParaRPr>
          </a:p>
          <a:p>
            <a:pPr indent="-355600" lvl="0" marL="457200" rtl="0" algn="l">
              <a:spcBef>
                <a:spcPts val="0"/>
              </a:spcBef>
              <a:spcAft>
                <a:spcPts val="0"/>
              </a:spcAft>
              <a:buClr>
                <a:schemeClr val="dk1"/>
              </a:buClr>
              <a:buSzPts val="2000"/>
              <a:buAutoNum type="arabicPeriod"/>
            </a:pPr>
            <a:r>
              <a:rPr lang="en" sz="2000">
                <a:solidFill>
                  <a:schemeClr val="dk1"/>
                </a:solidFill>
              </a:rPr>
              <a:t>Share Results</a:t>
            </a:r>
            <a:endParaRPr b="1" sz="2000">
              <a:solidFill>
                <a:srgbClr val="9900FF"/>
              </a:solidFill>
            </a:endParaRPr>
          </a:p>
          <a:p>
            <a:pPr indent="0" lvl="0" marL="0" rtl="0" algn="l">
              <a:spcBef>
                <a:spcPts val="0"/>
              </a:spcBef>
              <a:spcAft>
                <a:spcPts val="0"/>
              </a:spcAft>
              <a:buNone/>
            </a:pPr>
            <a:r>
              <a:t/>
            </a:r>
            <a:endParaRPr sz="2000">
              <a:solidFill>
                <a:schemeClr val="dk1"/>
              </a:solidFill>
            </a:endParaRPr>
          </a:p>
          <a:p>
            <a:pPr indent="0" lvl="0" marL="0" rtl="0" algn="l">
              <a:spcBef>
                <a:spcPts val="0"/>
              </a:spcBef>
              <a:spcAft>
                <a:spcPts val="0"/>
              </a:spcAft>
              <a:buNone/>
            </a:pPr>
            <a:r>
              <a:t/>
            </a:r>
            <a:endParaRPr sz="2000">
              <a:solidFill>
                <a:schemeClr val="dk1"/>
              </a:solidFill>
            </a:endParaRPr>
          </a:p>
          <a:p>
            <a:pPr indent="0" lvl="0" marL="0" rtl="0" algn="l">
              <a:spcBef>
                <a:spcPts val="0"/>
              </a:spcBef>
              <a:spcAft>
                <a:spcPts val="0"/>
              </a:spcAft>
              <a:buNone/>
            </a:pPr>
            <a:r>
              <a:t/>
            </a:r>
            <a:endParaRPr sz="200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9"/>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Review from Lessons 1 and 2</a:t>
            </a:r>
            <a:endParaRPr/>
          </a:p>
        </p:txBody>
      </p:sp>
      <p:sp>
        <p:nvSpPr>
          <p:cNvPr id="92" name="Google Shape;92;p19"/>
          <p:cNvSpPr txBox="1"/>
          <p:nvPr>
            <p:ph idx="1" type="body"/>
          </p:nvPr>
        </p:nvSpPr>
        <p:spPr>
          <a:xfrm>
            <a:off x="457200" y="1207050"/>
            <a:ext cx="8465100" cy="3573000"/>
          </a:xfrm>
          <a:prstGeom prst="rect">
            <a:avLst/>
          </a:prstGeom>
        </p:spPr>
        <p:txBody>
          <a:bodyPr anchorCtr="0" anchor="t" bIns="45700" lIns="91425" spcFirstLastPara="1" rIns="91425" wrap="square" tIns="45700">
            <a:noAutofit/>
          </a:bodyPr>
          <a:lstStyle/>
          <a:p>
            <a:pPr indent="-381000" lvl="0" marL="457200" rtl="0" algn="l">
              <a:spcBef>
                <a:spcPts val="600"/>
              </a:spcBef>
              <a:spcAft>
                <a:spcPts val="0"/>
              </a:spcAft>
              <a:buClr>
                <a:srgbClr val="000000"/>
              </a:buClr>
              <a:buSzPts val="2400"/>
              <a:buAutoNum type="arabicPeriod"/>
            </a:pPr>
            <a:r>
              <a:rPr lang="en" sz="2400">
                <a:solidFill>
                  <a:srgbClr val="000000"/>
                </a:solidFill>
              </a:rPr>
              <a:t>Video:</a:t>
            </a:r>
            <a:r>
              <a:rPr lang="en" sz="2400" u="sng">
                <a:solidFill>
                  <a:srgbClr val="000000"/>
                </a:solidFill>
                <a:hlinkClick r:id="rId3"/>
              </a:rPr>
              <a:t>https://www.youtube.com/watch?v=1iSuZngvCpY</a:t>
            </a:r>
            <a:r>
              <a:rPr lang="en" sz="2400">
                <a:solidFill>
                  <a:srgbClr val="000000"/>
                </a:solidFill>
              </a:rPr>
              <a:t>  </a:t>
            </a:r>
            <a:endParaRPr sz="2400">
              <a:solidFill>
                <a:srgbClr val="000000"/>
              </a:solidFill>
            </a:endParaRPr>
          </a:p>
          <a:p>
            <a:pPr indent="-381000" lvl="0" marL="457200" rtl="0" algn="l">
              <a:spcBef>
                <a:spcPts val="0"/>
              </a:spcBef>
              <a:spcAft>
                <a:spcPts val="0"/>
              </a:spcAft>
              <a:buClr>
                <a:srgbClr val="000000"/>
              </a:buClr>
              <a:buSzPts val="2400"/>
              <a:buAutoNum type="arabicPeriod"/>
            </a:pPr>
            <a:r>
              <a:rPr lang="en" sz="2400">
                <a:solidFill>
                  <a:srgbClr val="000000"/>
                </a:solidFill>
              </a:rPr>
              <a:t>Vocabulary:</a:t>
            </a:r>
            <a:endParaRPr sz="2400">
              <a:solidFill>
                <a:srgbClr val="000000"/>
              </a:solidFill>
            </a:endParaRPr>
          </a:p>
          <a:p>
            <a:pPr indent="-381000" lvl="1" marL="914400" rtl="0" algn="l">
              <a:lnSpc>
                <a:spcPct val="100000"/>
              </a:lnSpc>
              <a:spcBef>
                <a:spcPts val="0"/>
              </a:spcBef>
              <a:spcAft>
                <a:spcPts val="0"/>
              </a:spcAft>
              <a:buClr>
                <a:srgbClr val="000000"/>
              </a:buClr>
              <a:buSzPts val="2400"/>
              <a:buAutoNum type="alphaLcPeriod"/>
            </a:pPr>
            <a:r>
              <a:rPr lang="en" sz="2400">
                <a:solidFill>
                  <a:srgbClr val="000000"/>
                </a:solidFill>
              </a:rPr>
              <a:t>Economic stability</a:t>
            </a:r>
            <a:endParaRPr sz="2400">
              <a:solidFill>
                <a:srgbClr val="000000"/>
              </a:solidFill>
            </a:endParaRPr>
          </a:p>
          <a:p>
            <a:pPr indent="-381000" lvl="1" marL="914400" rtl="0" algn="l">
              <a:lnSpc>
                <a:spcPct val="100000"/>
              </a:lnSpc>
              <a:spcBef>
                <a:spcPts val="0"/>
              </a:spcBef>
              <a:spcAft>
                <a:spcPts val="0"/>
              </a:spcAft>
              <a:buClr>
                <a:srgbClr val="000000"/>
              </a:buClr>
              <a:buSzPts val="2400"/>
              <a:buAutoNum type="alphaLcPeriod"/>
            </a:pPr>
            <a:r>
              <a:rPr lang="en" sz="2400">
                <a:solidFill>
                  <a:srgbClr val="000000"/>
                </a:solidFill>
              </a:rPr>
              <a:t>Education</a:t>
            </a:r>
            <a:endParaRPr sz="2400">
              <a:solidFill>
                <a:srgbClr val="000000"/>
              </a:solidFill>
            </a:endParaRPr>
          </a:p>
          <a:p>
            <a:pPr indent="-381000" lvl="1" marL="914400" rtl="0" algn="l">
              <a:lnSpc>
                <a:spcPct val="100000"/>
              </a:lnSpc>
              <a:spcBef>
                <a:spcPts val="0"/>
              </a:spcBef>
              <a:spcAft>
                <a:spcPts val="0"/>
              </a:spcAft>
              <a:buClr>
                <a:srgbClr val="000000"/>
              </a:buClr>
              <a:buSzPts val="2400"/>
              <a:buAutoNum type="alphaLcPeriod"/>
            </a:pPr>
            <a:r>
              <a:rPr lang="en" sz="2400">
                <a:solidFill>
                  <a:srgbClr val="000000"/>
                </a:solidFill>
              </a:rPr>
              <a:t>Social and Community Supports</a:t>
            </a:r>
            <a:endParaRPr sz="2400">
              <a:solidFill>
                <a:srgbClr val="000000"/>
              </a:solidFill>
            </a:endParaRPr>
          </a:p>
          <a:p>
            <a:pPr indent="-381000" lvl="1" marL="914400" rtl="0" algn="l">
              <a:lnSpc>
                <a:spcPct val="100000"/>
              </a:lnSpc>
              <a:spcBef>
                <a:spcPts val="0"/>
              </a:spcBef>
              <a:spcAft>
                <a:spcPts val="0"/>
              </a:spcAft>
              <a:buClr>
                <a:srgbClr val="000000"/>
              </a:buClr>
              <a:buSzPts val="2400"/>
              <a:buAutoNum type="alphaLcPeriod"/>
            </a:pPr>
            <a:r>
              <a:rPr lang="en" sz="2400">
                <a:solidFill>
                  <a:srgbClr val="000000"/>
                </a:solidFill>
              </a:rPr>
              <a:t>Health Care</a:t>
            </a:r>
            <a:endParaRPr sz="2400">
              <a:solidFill>
                <a:srgbClr val="000000"/>
              </a:solidFill>
            </a:endParaRPr>
          </a:p>
          <a:p>
            <a:pPr indent="-381000" lvl="1" marL="914400" rtl="0" algn="l">
              <a:lnSpc>
                <a:spcPct val="100000"/>
              </a:lnSpc>
              <a:spcBef>
                <a:spcPts val="0"/>
              </a:spcBef>
              <a:spcAft>
                <a:spcPts val="0"/>
              </a:spcAft>
              <a:buClr>
                <a:srgbClr val="000000"/>
              </a:buClr>
              <a:buSzPts val="2400"/>
              <a:buAutoNum type="alphaLcPeriod"/>
            </a:pPr>
            <a:r>
              <a:rPr lang="en" sz="2400">
                <a:solidFill>
                  <a:srgbClr val="000000"/>
                </a:solidFill>
              </a:rPr>
              <a:t>Food/Nutrition</a:t>
            </a:r>
            <a:endParaRPr sz="2400">
              <a:solidFill>
                <a:srgbClr val="000000"/>
              </a:solidFill>
            </a:endParaRPr>
          </a:p>
          <a:p>
            <a:pPr indent="-381000" lvl="1" marL="914400" rtl="0" algn="l">
              <a:lnSpc>
                <a:spcPct val="100000"/>
              </a:lnSpc>
              <a:spcBef>
                <a:spcPts val="0"/>
              </a:spcBef>
              <a:spcAft>
                <a:spcPts val="0"/>
              </a:spcAft>
              <a:buClr>
                <a:srgbClr val="000000"/>
              </a:buClr>
              <a:buSzPts val="2400"/>
              <a:buAutoNum type="alphaLcPeriod"/>
            </a:pPr>
            <a:r>
              <a:rPr lang="en" sz="2400">
                <a:solidFill>
                  <a:srgbClr val="000000"/>
                </a:solidFill>
              </a:rPr>
              <a:t>Neighborhood and Physical Environment</a:t>
            </a:r>
            <a:endParaRPr sz="2400">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20"/>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A CASE STUDY:  ‘Sarah’</a:t>
            </a:r>
            <a:endParaRPr/>
          </a:p>
        </p:txBody>
      </p:sp>
      <p:sp>
        <p:nvSpPr>
          <p:cNvPr id="98" name="Google Shape;98;p20"/>
          <p:cNvSpPr txBox="1"/>
          <p:nvPr>
            <p:ph idx="1" type="body"/>
          </p:nvPr>
        </p:nvSpPr>
        <p:spPr>
          <a:xfrm>
            <a:off x="457200" y="1207050"/>
            <a:ext cx="82506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rPr lang="en">
                <a:solidFill>
                  <a:srgbClr val="000000"/>
                </a:solidFill>
              </a:rPr>
              <a:t>Case Study is read aloud by teacher.</a:t>
            </a:r>
            <a:endParaRPr>
              <a:solidFill>
                <a:srgbClr val="000000"/>
              </a:solidFill>
            </a:endParaRPr>
          </a:p>
          <a:p>
            <a:pPr indent="0" lvl="0" marL="0" rtl="0" algn="l">
              <a:spcBef>
                <a:spcPts val="1600"/>
              </a:spcBef>
              <a:spcAft>
                <a:spcPts val="0"/>
              </a:spcAft>
              <a:buNone/>
            </a:pPr>
            <a:r>
              <a:rPr lang="en">
                <a:solidFill>
                  <a:srgbClr val="000000"/>
                </a:solidFill>
              </a:rPr>
              <a:t>Students take turns reading sections of case study in individual groups, while others highlight their copy</a:t>
            </a:r>
            <a:endParaRPr>
              <a:solidFill>
                <a:srgbClr val="000000"/>
              </a:solidFill>
            </a:endParaRPr>
          </a:p>
          <a:p>
            <a:pPr indent="0" lvl="0" marL="0" rtl="0" algn="l">
              <a:spcBef>
                <a:spcPts val="1600"/>
              </a:spcBef>
              <a:spcAft>
                <a:spcPts val="0"/>
              </a:spcAft>
              <a:buNone/>
            </a:pPr>
            <a:r>
              <a:rPr lang="en">
                <a:solidFill>
                  <a:srgbClr val="000000"/>
                </a:solidFill>
              </a:rPr>
              <a:t>What to look for in the Case Study?</a:t>
            </a:r>
            <a:endParaRPr>
              <a:solidFill>
                <a:srgbClr val="000000"/>
              </a:solidFill>
            </a:endParaRPr>
          </a:p>
          <a:p>
            <a:pPr indent="-312039" lvl="0" marL="457200" rtl="0" algn="l">
              <a:spcBef>
                <a:spcPts val="1600"/>
              </a:spcBef>
              <a:spcAft>
                <a:spcPts val="0"/>
              </a:spcAft>
              <a:buClr>
                <a:srgbClr val="000000"/>
              </a:buClr>
              <a:buSzPts val="1314"/>
              <a:buChar char="●"/>
            </a:pPr>
            <a:r>
              <a:rPr lang="en" u="sng">
                <a:solidFill>
                  <a:srgbClr val="000000"/>
                </a:solidFill>
              </a:rPr>
              <a:t>Underline </a:t>
            </a:r>
            <a:r>
              <a:rPr lang="en">
                <a:solidFill>
                  <a:srgbClr val="000000"/>
                </a:solidFill>
              </a:rPr>
              <a:t>Key words in your individual copy related to social determinants </a:t>
            </a:r>
            <a:endParaRPr>
              <a:solidFill>
                <a:srgbClr val="000000"/>
              </a:solidFill>
            </a:endParaRPr>
          </a:p>
          <a:p>
            <a:pPr indent="-312039" lvl="0" marL="457200" rtl="0" algn="l">
              <a:spcBef>
                <a:spcPts val="0"/>
              </a:spcBef>
              <a:spcAft>
                <a:spcPts val="0"/>
              </a:spcAft>
              <a:buClr>
                <a:srgbClr val="000000"/>
              </a:buClr>
              <a:buSzPts val="1314"/>
              <a:buChar char="●"/>
            </a:pPr>
            <a:r>
              <a:rPr lang="en" u="sng">
                <a:solidFill>
                  <a:srgbClr val="000000"/>
                </a:solidFill>
              </a:rPr>
              <a:t>Find definition</a:t>
            </a:r>
            <a:r>
              <a:rPr lang="en">
                <a:solidFill>
                  <a:srgbClr val="000000"/>
                </a:solidFill>
              </a:rPr>
              <a:t> for vocabulary in each section and add to vocabulary table at bottom of the worksheet</a:t>
            </a:r>
            <a:endParaRPr>
              <a:solidFill>
                <a:srgbClr val="000000"/>
              </a:solidFill>
            </a:endParaRPr>
          </a:p>
          <a:p>
            <a:pPr indent="-312039" lvl="0" marL="457200" rtl="0" algn="l">
              <a:spcBef>
                <a:spcPts val="0"/>
              </a:spcBef>
              <a:spcAft>
                <a:spcPts val="0"/>
              </a:spcAft>
              <a:buClr>
                <a:srgbClr val="000000"/>
              </a:buClr>
              <a:buSzPts val="1314"/>
              <a:buChar char="●"/>
            </a:pPr>
            <a:r>
              <a:rPr lang="en" u="sng">
                <a:solidFill>
                  <a:srgbClr val="000000"/>
                </a:solidFill>
              </a:rPr>
              <a:t>Write one-sentence summary </a:t>
            </a:r>
            <a:r>
              <a:rPr lang="en">
                <a:solidFill>
                  <a:srgbClr val="000000"/>
                </a:solidFill>
              </a:rPr>
              <a:t>after each section is read.</a:t>
            </a:r>
            <a:endParaRPr>
              <a:solidFill>
                <a:srgbClr val="000000"/>
              </a:solidFill>
            </a:endParaRPr>
          </a:p>
          <a:p>
            <a:pPr indent="-312039" lvl="0" marL="457200" rtl="0" algn="l">
              <a:spcBef>
                <a:spcPts val="0"/>
              </a:spcBef>
              <a:spcAft>
                <a:spcPts val="0"/>
              </a:spcAft>
              <a:buClr>
                <a:srgbClr val="000000"/>
              </a:buClr>
              <a:buSzPts val="1314"/>
              <a:buChar char="●"/>
            </a:pPr>
            <a:r>
              <a:rPr lang="en">
                <a:solidFill>
                  <a:srgbClr val="000000"/>
                </a:solidFill>
              </a:rPr>
              <a:t>Recorder enters group’s consensus on group copy</a:t>
            </a:r>
            <a:endParaRPr>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Google Shape;103;p21"/>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Vocabulary Words</a:t>
            </a:r>
            <a:endParaRPr/>
          </a:p>
        </p:txBody>
      </p:sp>
      <p:sp>
        <p:nvSpPr>
          <p:cNvPr id="104" name="Google Shape;104;p21"/>
          <p:cNvSpPr txBox="1"/>
          <p:nvPr>
            <p:ph idx="1" type="body"/>
          </p:nvPr>
        </p:nvSpPr>
        <p:spPr>
          <a:xfrm>
            <a:off x="457200" y="1193987"/>
            <a:ext cx="7239000" cy="3634800"/>
          </a:xfrm>
          <a:prstGeom prst="rect">
            <a:avLst/>
          </a:prstGeom>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 sz="1700">
                <a:solidFill>
                  <a:schemeClr val="dk1"/>
                </a:solidFill>
              </a:rPr>
              <a:t>Shelter</a:t>
            </a:r>
            <a:endParaRPr sz="1700">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rPr>
              <a:t>Tarp</a:t>
            </a:r>
            <a:endParaRPr sz="1700">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rPr>
              <a:t>Emergency Department</a:t>
            </a:r>
            <a:endParaRPr sz="1700">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rPr>
              <a:t>Prevent</a:t>
            </a:r>
            <a:endParaRPr sz="1700">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rPr>
              <a:t>Underlying</a:t>
            </a:r>
            <a:endParaRPr sz="1700">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rPr>
              <a:t>Recurring</a:t>
            </a:r>
            <a:endParaRPr sz="1700">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rPr>
              <a:t>Limited resources</a:t>
            </a:r>
            <a:endParaRPr sz="1700">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rPr>
              <a:t>Address (verb)</a:t>
            </a:r>
            <a:endParaRPr sz="1700">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rPr>
              <a:t>Non-profit organizations</a:t>
            </a:r>
            <a:endParaRPr sz="1700">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rPr>
              <a:t>develop</a:t>
            </a:r>
            <a:endParaRPr sz="1700">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rPr>
              <a:t>Proposals</a:t>
            </a:r>
            <a:endParaRPr sz="1700">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rPr>
              <a:t>Identified</a:t>
            </a:r>
            <a:endParaRPr sz="1700">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rPr>
              <a:t>receives</a:t>
            </a:r>
            <a:endParaRPr sz="24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sp>
        <p:nvSpPr>
          <p:cNvPr id="109" name="Google Shape;109;p22"/>
          <p:cNvSpPr txBox="1"/>
          <p:nvPr>
            <p:ph type="title"/>
          </p:nvPr>
        </p:nvSpPr>
        <p:spPr>
          <a:xfrm>
            <a:off x="378800" y="41066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Summary:</a:t>
            </a:r>
            <a:endParaRPr/>
          </a:p>
        </p:txBody>
      </p:sp>
      <p:sp>
        <p:nvSpPr>
          <p:cNvPr id="110" name="Google Shape;110;p22"/>
          <p:cNvSpPr txBox="1"/>
          <p:nvPr>
            <p:ph idx="1" type="body"/>
          </p:nvPr>
        </p:nvSpPr>
        <p:spPr>
          <a:xfrm>
            <a:off x="378800" y="240400"/>
            <a:ext cx="8464800" cy="3634800"/>
          </a:xfrm>
          <a:prstGeom prst="rect">
            <a:avLst/>
          </a:prstGeom>
        </p:spPr>
        <p:txBody>
          <a:bodyPr anchorCtr="0" anchor="t" bIns="45700" lIns="91425" spcFirstLastPara="1" rIns="91425" wrap="square" tIns="45700">
            <a:noAutofit/>
          </a:bodyPr>
          <a:lstStyle/>
          <a:p>
            <a:pPr indent="0" lvl="0" marL="0" rtl="0" algn="l">
              <a:lnSpc>
                <a:spcPct val="200000"/>
              </a:lnSpc>
              <a:spcBef>
                <a:spcPts val="0"/>
              </a:spcBef>
              <a:spcAft>
                <a:spcPts val="0"/>
              </a:spcAft>
              <a:buClr>
                <a:schemeClr val="dk1"/>
              </a:buClr>
              <a:buSzPts val="1100"/>
              <a:buFont typeface="Arial"/>
              <a:buNone/>
            </a:pPr>
            <a:r>
              <a:rPr lang="en" sz="1600">
                <a:solidFill>
                  <a:schemeClr val="dk1"/>
                </a:solidFill>
              </a:rPr>
              <a:t>Sarah, age 20,  has been living on the streets of Lynnwood for 6 months, because she lost her job, her apartment, and her health insurance. She can get a bed in a </a:t>
            </a:r>
            <a:r>
              <a:rPr i="1" lang="en" sz="1600">
                <a:solidFill>
                  <a:schemeClr val="dk1"/>
                </a:solidFill>
              </a:rPr>
              <a:t>shelter</a:t>
            </a:r>
            <a:r>
              <a:rPr lang="en" sz="1600">
                <a:solidFill>
                  <a:schemeClr val="dk1"/>
                </a:solidFill>
              </a:rPr>
              <a:t> a few days each week, but sleeps in the park under a</a:t>
            </a:r>
            <a:r>
              <a:rPr i="1" lang="en" sz="1600">
                <a:solidFill>
                  <a:schemeClr val="dk1"/>
                </a:solidFill>
              </a:rPr>
              <a:t> tarp</a:t>
            </a:r>
            <a:r>
              <a:rPr lang="en" sz="1600">
                <a:solidFill>
                  <a:schemeClr val="dk1"/>
                </a:solidFill>
              </a:rPr>
              <a:t> the rest of the time. She can only wash herself and her clothes once a week at most, her shoes have holes, and often she ends her day hungry and cold. When Sarah gets so sick she cannot take care of herself anymore, the only place she can go is the </a:t>
            </a:r>
            <a:r>
              <a:rPr i="1" lang="en" sz="1600">
                <a:solidFill>
                  <a:schemeClr val="dk1"/>
                </a:solidFill>
              </a:rPr>
              <a:t>Emergency Department</a:t>
            </a:r>
            <a:r>
              <a:rPr lang="en" sz="1600">
                <a:solidFill>
                  <a:schemeClr val="dk1"/>
                </a:solidFill>
              </a:rPr>
              <a:t> at Swedish Hospital in Edmonds. </a:t>
            </a:r>
            <a:endParaRPr sz="23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